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68" r:id="rId5"/>
    <p:sldId id="269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9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4FBFD-FA31-4F1D-870C-8EEF69D3EFB8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69DFCF8-5FBE-4CDE-84B5-4DFA1B0B94F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4FBFD-FA31-4F1D-870C-8EEF69D3EFB8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69DFCF8-5FBE-4CDE-84B5-4DFA1B0B94F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4FBFD-FA31-4F1D-870C-8EEF69D3EFB8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69DFCF8-5FBE-4CDE-84B5-4DFA1B0B94F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724FBFD-FA31-4F1D-870C-8EEF69D3EFB8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DFCF8-5FBE-4CDE-84B5-4DFA1B0B94F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4FBFD-FA31-4F1D-870C-8EEF69D3EFB8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69DFCF8-5FBE-4CDE-84B5-4DFA1B0B94F6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4FBFD-FA31-4F1D-870C-8EEF69D3EFB8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969DFCF8-5FBE-4CDE-84B5-4DFA1B0B94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4FBFD-FA31-4F1D-870C-8EEF69D3EFB8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9DFCF8-5FBE-4CDE-84B5-4DFA1B0B94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69DFCF8-5FBE-4CDE-84B5-4DFA1B0B94F6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4FBFD-FA31-4F1D-870C-8EEF69D3EFB8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969DFCF8-5FBE-4CDE-84B5-4DFA1B0B94F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724FBFD-FA31-4F1D-870C-8EEF69D3EFB8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4FBFD-FA31-4F1D-870C-8EEF69D3EFB8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DFCF8-5FBE-4CDE-84B5-4DFA1B0B94F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969DFCF8-5FBE-4CDE-84B5-4DFA1B0B94F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4FBFD-FA31-4F1D-870C-8EEF69D3EFB8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724FBFD-FA31-4F1D-870C-8EEF69D3EFB8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69DFCF8-5FBE-4CDE-84B5-4DFA1B0B94F6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Principles of Drug Addiction Treatment: A Research-Based Guide (Third Edition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Contingency Management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00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subTitle" idx="4294967295"/>
          </p:nvPr>
        </p:nvSpPr>
        <p:spPr>
          <a:xfrm>
            <a:off x="152400" y="1811338"/>
            <a:ext cx="8839200" cy="31638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 smtClean="0"/>
              <a:t>Giving patients tangible rewards to reinforce positive behaviors</a:t>
            </a:r>
            <a:endParaRPr lang="en-US" sz="4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581400"/>
            <a:ext cx="2133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950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Studies conducted in both methadone programs and psychosocial counseling treatment programs demonstrate that incentive-based interventions are </a:t>
            </a:r>
            <a:r>
              <a:rPr lang="en-US" b="1" dirty="0" smtClean="0"/>
              <a:t>highly effective </a:t>
            </a:r>
            <a:r>
              <a:rPr lang="en-US" dirty="0" smtClean="0"/>
              <a:t>in increasing treatment retention and promoting abstinence from drugs.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038600"/>
            <a:ext cx="55626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060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Operant Behavior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Drug use is maintained in part by the pharmacological actions of the drug in conjunction with social and other reinforcement derived from the lifestyle</a:t>
            </a:r>
          </a:p>
          <a:p>
            <a:r>
              <a:rPr lang="en-US" altLang="en-US"/>
              <a:t>Considered a normal learned behavior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167188"/>
            <a:ext cx="25908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8504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 dirty="0"/>
              <a:t>The goal is to systematically weaken drug use </a:t>
            </a:r>
            <a:r>
              <a:rPr lang="en-US" altLang="en-US" dirty="0" smtClean="0"/>
              <a:t>and </a:t>
            </a:r>
            <a:r>
              <a:rPr lang="en-US" altLang="en-US" dirty="0"/>
              <a:t>strengthen drug abstinence</a:t>
            </a:r>
          </a:p>
          <a:p>
            <a:r>
              <a:rPr lang="en-US" altLang="en-US" dirty="0"/>
              <a:t>Interventions arrange the environment that reinforce or punish </a:t>
            </a:r>
            <a:r>
              <a:rPr lang="en-US" altLang="en-US" i="1" dirty="0"/>
              <a:t>contingent</a:t>
            </a:r>
            <a:r>
              <a:rPr lang="en-US" altLang="en-US" dirty="0"/>
              <a:t> on drug abuse or other behavior deemed therapeutic (</a:t>
            </a:r>
            <a:r>
              <a:rPr lang="en-US" altLang="en-US" dirty="0" err="1"/>
              <a:t>ie</a:t>
            </a:r>
            <a:r>
              <a:rPr lang="en-US" altLang="en-US" dirty="0"/>
              <a:t>: counseling attendance)</a:t>
            </a:r>
          </a:p>
          <a:p>
            <a:r>
              <a:rPr lang="en-US" altLang="en-US" dirty="0"/>
              <a:t>Usually is a component of a more comprehensive treatment intervention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sp>
        <p:nvSpPr>
          <p:cNvPr id="9" name="AutoShape 4" descr="Image result for picture of arrow up and arrow down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6" descr="Image result for picture of arrow up and arrow down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447800"/>
            <a:ext cx="4038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9079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i="1" dirty="0" smtClean="0"/>
              <a:t>Voucher-Based Reinforcement</a:t>
            </a:r>
            <a:r>
              <a:rPr lang="en-US" dirty="0" smtClean="0"/>
              <a:t>  (VBR)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69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 patient receives a voucher for every drug-free urine sample provided. </a:t>
            </a:r>
          </a:p>
          <a:p>
            <a:r>
              <a:rPr lang="en-US" dirty="0" smtClean="0"/>
              <a:t>The voucher has monetary value that can be exchanged for food items, movie passes, or other goods or services that are consistent with a drug-free lifestyle.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038600"/>
            <a:ext cx="2333625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988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Voucher Values </a:t>
            </a:r>
            <a:r>
              <a:rPr lang="en-US" dirty="0" smtClean="0"/>
              <a:t>Increase with Success!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voucher values are low at first, but increase as the number of consecutive drug-free urine samples increases; positive urine samples reset the value of the vouchers to the initial low value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590800" y="3581400"/>
            <a:ext cx="3581400" cy="1981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195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VBR has been shown to be effective in promoting abstinence from opioids and cocaine in patients undergoing methadone detoxification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SEE Psychiatric Times Article-</a:t>
            </a:r>
            <a:r>
              <a:rPr lang="en-US" i="1" dirty="0" smtClean="0"/>
              <a:t>Contingency Management in Addiction Treatment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54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(</a:t>
            </a:r>
            <a:r>
              <a:rPr lang="en-US" smtClean="0"/>
              <a:t>CM=Contingency Management)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i="1" dirty="0" smtClean="0"/>
              <a:t>Prize Incentives CM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64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6403848" cy="4572000"/>
          </a:xfrm>
        </p:spPr>
        <p:txBody>
          <a:bodyPr/>
          <a:lstStyle/>
          <a:p>
            <a:r>
              <a:rPr lang="en-US" dirty="0" smtClean="0"/>
              <a:t>This method uses chances to win cash prizes instead of vouchers</a:t>
            </a:r>
          </a:p>
          <a:p>
            <a:r>
              <a:rPr lang="en-US" dirty="0" smtClean="0"/>
              <a:t>Over the course of the program (at least 3 months, one or more times weekly), participants supplying drug-negative urine or breath tests draw from a bowl for the chance to win a prize worth between $1 and $100.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286000"/>
            <a:ext cx="15240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848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Participants may also receive draws for attending counseling sessions and completing weekly goal-related activities.</a:t>
            </a:r>
          </a:p>
          <a:p>
            <a:r>
              <a:rPr lang="en-US" dirty="0" smtClean="0"/>
              <a:t>The number of draws starts at one and increases with consecutive negative drug tests and/or counseling sessions attended but resets to one with any drug-positive sample or unexcused absence.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54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Could promote gambling?</a:t>
            </a:r>
          </a:p>
          <a:p>
            <a:r>
              <a:rPr lang="en-US" dirty="0" smtClean="0"/>
              <a:t>However, studies examining this concern found that Prize Incentives CM did not promote gambling behavior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78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1400" dirty="0" smtClean="0"/>
              <a:t>Principles of Drug Addiction Treatment: A Research-Based Guide (Third Edition): Contingency Management Interventions/Motivational Incentives (Alcohol, Stimulants, Opioids, Marijuana, Nicotine)</a:t>
            </a:r>
          </a:p>
          <a:p>
            <a:pPr lvl="1"/>
            <a:r>
              <a:rPr lang="en-US" sz="1000" dirty="0" smtClean="0"/>
              <a:t>http://www.drugabuse.gov/publications/principles-drug-addiction-treatment-research-based-guide-third-edition/evidence-based-approaches-to-drug-addiction-treatment/behavioral-0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92232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CM is not…</a:t>
            </a:r>
            <a:r>
              <a:rPr lang="en-US" dirty="0" smtClean="0"/>
              <a:t>A substitute for counseling</a:t>
            </a:r>
          </a:p>
          <a:p>
            <a:r>
              <a:rPr lang="en-US" dirty="0" smtClean="0"/>
              <a:t>CM does not teach new skills</a:t>
            </a:r>
          </a:p>
          <a:p>
            <a:endParaRPr lang="en-US" dirty="0"/>
          </a:p>
          <a:p>
            <a:r>
              <a:rPr lang="en-US" dirty="0" smtClean="0"/>
              <a:t>CM DOES </a:t>
            </a:r>
            <a:r>
              <a:rPr lang="en-US" u="sng" dirty="0" smtClean="0"/>
              <a:t>strengthen behaviors</a:t>
            </a:r>
            <a:r>
              <a:rPr lang="en-US" dirty="0" smtClean="0"/>
              <a:t> that lead to positive outcomes</a:t>
            </a:r>
          </a:p>
          <a:p>
            <a:r>
              <a:rPr lang="en-US" dirty="0" smtClean="0"/>
              <a:t>Counselors can explore what their clients did to avoid using drugs and build upon that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6131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68</TotalTime>
  <Words>432</Words>
  <Application>Microsoft Office PowerPoint</Application>
  <PresentationFormat>On-screen Show (4:3)</PresentationFormat>
  <Paragraphs>32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Civic</vt:lpstr>
      <vt:lpstr>Contingency Management</vt:lpstr>
      <vt:lpstr>PowerPoint Presentation</vt:lpstr>
      <vt:lpstr>PowerPoint Presentation</vt:lpstr>
      <vt:lpstr>Operant Behavior</vt:lpstr>
      <vt:lpstr>PowerPoint Presentation</vt:lpstr>
      <vt:lpstr>Voucher-Based Reinforcement  (VBR) </vt:lpstr>
      <vt:lpstr>PowerPoint Presentation</vt:lpstr>
      <vt:lpstr>Voucher Values Increase with Success!</vt:lpstr>
      <vt:lpstr>PowerPoint Presentation</vt:lpstr>
      <vt:lpstr>Prize Incentives CM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Contingency Management</dc:title>
  <dc:creator>Kathryn Berthiaume</dc:creator>
  <cp:lastModifiedBy>Kathryn Berthiaume</cp:lastModifiedBy>
  <cp:revision>9</cp:revision>
  <dcterms:created xsi:type="dcterms:W3CDTF">2014-08-29T01:46:57Z</dcterms:created>
  <dcterms:modified xsi:type="dcterms:W3CDTF">2015-10-22T16:10:54Z</dcterms:modified>
</cp:coreProperties>
</file>